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58" r:id="rId4"/>
    <p:sldId id="270" r:id="rId5"/>
    <p:sldId id="267" r:id="rId6"/>
    <p:sldId id="268" r:id="rId7"/>
    <p:sldId id="257" r:id="rId8"/>
    <p:sldId id="259" r:id="rId9"/>
    <p:sldId id="260" r:id="rId10"/>
    <p:sldId id="261" r:id="rId11"/>
    <p:sldId id="263" r:id="rId12"/>
    <p:sldId id="271" r:id="rId13"/>
    <p:sldId id="272" r:id="rId14"/>
    <p:sldId id="265" r:id="rId15"/>
    <p:sldId id="273" r:id="rId16"/>
    <p:sldId id="274" r:id="rId17"/>
    <p:sldId id="280" r:id="rId18"/>
    <p:sldId id="281" r:id="rId19"/>
    <p:sldId id="275" r:id="rId20"/>
    <p:sldId id="276" r:id="rId21"/>
    <p:sldId id="277" r:id="rId22"/>
    <p:sldId id="278" r:id="rId23"/>
    <p:sldId id="279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stronomy.ru/forum/index.php/topic,18880.0.html" TargetMode="External"/><Relationship Id="rId2" Type="http://schemas.openxmlformats.org/officeDocument/2006/relationships/hyperlink" Target="http://elementy.ru/nauchno-populyarnaya_biblioteka/432808/Kvantik_11_201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A2%D1%80%D0%BE%D1%8F%D0%BD%D1%81%D0%BA%D0%B8%D0%B5_%D0%B0%D1%81%D1%82%D0%B5%D1%80%D0%BE%D0%B8%D0%B4%D1%8B_%D0%97%D0%B5%D0%BC%D0%BB%D0%B8" TargetMode="External"/><Relationship Id="rId4" Type="http://schemas.openxmlformats.org/officeDocument/2006/relationships/hyperlink" Target="https://ru.wikipedia.org/wiki/%D0%9E%D1%80%D0%B1%D0%B8%D1%82%D0%B0%D0%BB%D1%8C%D0%BD%D1%8B%D0%B9_%D1%80%D0%B5%D0%B7%D0%BE%D0%BD%D0%B0%D0%BD%D1%8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1%80%D0%BE%D1%8F%D0%BD%D1%81%D0%BA%D0%B8%D0%B5_%D0%B0%D1%81%D1%82%D0%B5%D1%80%D0%BE%D0%B8%D0%B4%D1%8B_%D0%9D%D0%B5%D0%BF%D1%82%D1%83%D0%BD%D0%B0" TargetMode="External"/><Relationship Id="rId7" Type="http://schemas.openxmlformats.org/officeDocument/2006/relationships/hyperlink" Target="https://visualmathstart.ru/" TargetMode="External"/><Relationship Id="rId2" Type="http://schemas.openxmlformats.org/officeDocument/2006/relationships/hyperlink" Target="https://ru.wikipedia.org/wiki/%D0%A2%D1%80%D0%BE%D1%8F%D0%BD%D1%81%D0%BA%D0%B8%D0%B5_%D0%B0%D1%81%D1%82%D0%B5%D1%80%D0%BE%D0%B8%D0%B4%D1%8B_%D0%A3%D1%80%D0%B0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larsystemscope.com/" TargetMode="External"/><Relationship Id="rId5" Type="http://schemas.openxmlformats.org/officeDocument/2006/relationships/hyperlink" Target="http://novostey.com/science/news236365.html" TargetMode="External"/><Relationship Id="rId4" Type="http://schemas.openxmlformats.org/officeDocument/2006/relationships/hyperlink" Target="https://kiri2ll.livejournal.com/450703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40;&#1089;&#1090;&#1088;&#1086;&#1085;&#1086;&#1084;&#1080;&#1103;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commons.wikimedia.org/wiki/File:Galilean_moon_Laplace_resonance_animation.gif?uselang=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388424" cy="230425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Резонансы в астрономии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88640"/>
            <a:ext cx="6400800" cy="2160240"/>
          </a:xfrm>
        </p:spPr>
        <p:txBody>
          <a:bodyPr>
            <a:normAutofit fontScale="40000" lnSpcReduction="2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II </a:t>
            </a:r>
            <a:r>
              <a:rPr lang="ru-RU" sz="4000" b="1" dirty="0" smtClean="0">
                <a:solidFill>
                  <a:schemeClr val="tx1"/>
                </a:solidFill>
              </a:rPr>
              <a:t>Городской конкурс </a:t>
            </a:r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«Электронные образовательные ресурсы </a:t>
            </a:r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в учебно-воспитательном процессе» </a:t>
            </a:r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 </a:t>
            </a:r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Секция:  «</a:t>
            </a:r>
            <a:r>
              <a:rPr lang="ru-RU" sz="4000" dirty="0" smtClean="0">
                <a:solidFill>
                  <a:schemeClr val="tx1"/>
                </a:solidFill>
              </a:rPr>
              <a:t>Лучший электронный образовательный ресурс 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для внеурочной деятельности»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 </a:t>
            </a:r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Факультативное занятие</a:t>
            </a:r>
            <a:endParaRPr lang="ru-RU" sz="40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86916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smtClean="0"/>
              <a:t>Яковлева Надежда Петровна</a:t>
            </a:r>
            <a:endParaRPr lang="ru-RU" sz="1600" dirty="0" smtClean="0"/>
          </a:p>
          <a:p>
            <a:pPr algn="ctr"/>
            <a:r>
              <a:rPr lang="ru-RU" sz="1600" dirty="0" smtClean="0"/>
              <a:t>учитель физики высшей квалификационной категории  </a:t>
            </a:r>
          </a:p>
          <a:p>
            <a:pPr algn="ctr"/>
            <a:r>
              <a:rPr lang="ru-RU" sz="1600" dirty="0" smtClean="0"/>
              <a:t>МБОУ «Гимназия №8- Центр образования»</a:t>
            </a:r>
          </a:p>
          <a:p>
            <a:pPr algn="ctr"/>
            <a:r>
              <a:rPr lang="ru-RU" sz="1600" dirty="0" smtClean="0"/>
              <a:t>Советского района, г.Казани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/>
              <a:t>Точки Лагранжа</a:t>
            </a:r>
            <a:endParaRPr lang="ru-RU" b="1" dirty="0"/>
          </a:p>
        </p:txBody>
      </p:sp>
      <p:pic>
        <p:nvPicPr>
          <p:cNvPr id="4" name="Содержимое 3" descr="Рис. 3. Силы, действующие на астероид в точке Лагранжа («Квантик» №11, 2015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7841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46371" y="6024572"/>
            <a:ext cx="589020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Силы, действующие 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астероид 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точке Лагранжа.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Расстояние от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Солнца до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центра масс 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размер орбиты Солнца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преувеличены примерно 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 относительно размера орбиты Юпитера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Троянские астероиды Юпитера и Марса</a:t>
            </a:r>
            <a:endParaRPr lang="ru-RU" b="1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48048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6016" y="4653136"/>
            <a:ext cx="4211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Астероиды на орбите Юпитера показаны большими голубыми облаками на его орбите в точках L</a:t>
            </a:r>
            <a:r>
              <a:rPr lang="ru-RU" baseline="-25000" dirty="0" smtClean="0"/>
              <a:t>5</a:t>
            </a:r>
            <a:r>
              <a:rPr lang="ru-RU" dirty="0" smtClean="0"/>
              <a:t>  и L</a:t>
            </a:r>
            <a:r>
              <a:rPr lang="ru-RU" baseline="-25000" dirty="0" smtClean="0"/>
              <a:t>4.</a:t>
            </a:r>
            <a:r>
              <a:rPr lang="ru-RU" dirty="0" smtClean="0"/>
              <a:t> Астероиды на орбите Марса (показан красным): группа L</a:t>
            </a:r>
            <a:r>
              <a:rPr lang="ru-RU" baseline="-25000" dirty="0" smtClean="0"/>
              <a:t>5</a:t>
            </a:r>
            <a:r>
              <a:rPr lang="ru-RU" dirty="0" smtClean="0"/>
              <a:t> (крупная ярко-зелёная область чуть повыше планеты) и группа L</a:t>
            </a:r>
            <a:r>
              <a:rPr lang="ru-RU" baseline="-25000" dirty="0" smtClean="0"/>
              <a:t>4</a:t>
            </a:r>
            <a:r>
              <a:rPr lang="ru-RU" dirty="0" smtClean="0"/>
              <a:t>(небольшая голубая область чуть пониже планеты)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Орбитальный резонанс трёх планет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Так, по мнению художника, может выглядеть мир Gliese 876. Кстати, масса новичка равна примерно 15 земным (иллюстрация Lynette Cook)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24744"/>
            <a:ext cx="36724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47664" y="5215262"/>
            <a:ext cx="63367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Так, по мнению художника, может выглядеть мир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Gliese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876. Кстати, масса новичка равна примерно 15 земным (иллюстрация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Lynette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Cook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1277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Четырехпланетный</a:t>
            </a:r>
            <a:r>
              <a:rPr lang="ru-RU" b="1" dirty="0" smtClean="0"/>
              <a:t> резонанс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 descr="https://imgprx.livejournal.net/b28915cf84336e3ca2dfae9f9e2244b8aea07440/dLMYEKyNAfjRozgxpLICj17ohRT0yhq7f9u44CZ7uLymA3i-mYUGJoLYSlIrvA5brdyKNyQEAGS26tBo6hgt7MDxgZyGLExvYNM9-JKKfcxLBn_qwJZAPJy1uWrkKI5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569976" cy="459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s://img-fotki.yandex.ru/get/97268/214291281.ca/0_1eaf1f_16898bf1_orig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4211960" cy="416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60212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Kepler-223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Наблюдение примеров резонанса в Солнечной системе с помощью </a:t>
            </a:r>
            <a:r>
              <a:rPr lang="en-US" b="1" dirty="0" smtClean="0"/>
              <a:t>Solar System Scope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6328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1653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Наблюдения пояса астероидов и пояса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Койпера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84076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6249751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Визуализация орбитального резонанса Нептуна и Плутона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840760" cy="539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6047419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Орбитальный резонанс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галилеевых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спутников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Моделирование резонанса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Гравитационный стимулятор </a:t>
            </a:r>
            <a:r>
              <a:rPr lang="en-US" b="1" dirty="0" err="1" smtClean="0"/>
              <a:t>StartFlow</a:t>
            </a:r>
            <a:endParaRPr lang="ru-RU" dirty="0"/>
          </a:p>
        </p:txBody>
      </p:sp>
      <p:pic>
        <p:nvPicPr>
          <p:cNvPr id="6" name="Содержимое 5" descr="https://visualmathstart.ru/upload/image/Grav_Sim_Vord-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27280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visualmathstart.ru/upload/image/Grav_Sim_Vord-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7606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Моделирование резонанса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Гравитационный стимулятор </a:t>
            </a:r>
            <a:r>
              <a:rPr lang="en-US" b="1" dirty="0" err="1" smtClean="0"/>
              <a:t>StartFlow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F:\Резонанс в астрономии\image_86140515231008560480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5496"/>
            <a:ext cx="9144000" cy="7893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Стабильная планетная система</a:t>
            </a:r>
            <a:endParaRPr lang="ru-RU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59"/>
            <a:ext cx="2088232" cy="214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268759"/>
            <a:ext cx="2232248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268760"/>
            <a:ext cx="21388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077071"/>
            <a:ext cx="2088232" cy="212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077072"/>
            <a:ext cx="2244426" cy="214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077071"/>
            <a:ext cx="2129084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940152" cy="1484784"/>
          </a:xfrm>
        </p:spPr>
        <p:txBody>
          <a:bodyPr>
            <a:normAutofit/>
          </a:bodyPr>
          <a:lstStyle/>
          <a:p>
            <a:r>
              <a:rPr lang="ru-RU" b="1" dirty="0" smtClean="0"/>
              <a:t>Нестабильная планетная система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1944216" cy="189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8800"/>
            <a:ext cx="188322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653033"/>
            <a:ext cx="30003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789040"/>
            <a:ext cx="31718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789040"/>
            <a:ext cx="3029984" cy="291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r>
              <a:rPr lang="ru-RU" b="1" dirty="0" smtClean="0"/>
              <a:t>Захват (поглощение)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14037"/>
            <a:ext cx="1944216" cy="184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524836"/>
            <a:ext cx="1800200" cy="183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271017"/>
            <a:ext cx="20669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9838" y="3717032"/>
            <a:ext cx="19240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2052" y="4005064"/>
            <a:ext cx="1680068" cy="171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2243" y="4005064"/>
            <a:ext cx="17621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Выброс планеты из системы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17377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5" y="1412776"/>
            <a:ext cx="170809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0834" y="1412776"/>
            <a:ext cx="1729358" cy="173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412776"/>
            <a:ext cx="1688465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429000"/>
            <a:ext cx="32766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284984"/>
            <a:ext cx="16097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507185"/>
            <a:ext cx="22574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14889" y="3284984"/>
            <a:ext cx="19335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2320" y="5264993"/>
            <a:ext cx="1466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Литература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Валерия  Сирота  Качели, резонансы и космическое хулиганство, </a:t>
            </a:r>
            <a:r>
              <a:rPr lang="ru-RU" dirty="0" smtClean="0">
                <a:hlinkClick r:id="rId2"/>
              </a:rPr>
              <a:t>«</a:t>
            </a:r>
            <a:r>
              <a:rPr lang="ru-RU" dirty="0" err="1" smtClean="0">
                <a:hlinkClick r:id="rId2"/>
              </a:rPr>
              <a:t>Квантик</a:t>
            </a:r>
            <a:r>
              <a:rPr lang="ru-RU" dirty="0" smtClean="0">
                <a:hlinkClick r:id="rId2"/>
              </a:rPr>
              <a:t>» №11, 2015</a:t>
            </a:r>
            <a:r>
              <a:rPr lang="ru-RU" dirty="0" smtClean="0"/>
              <a:t>г.</a:t>
            </a:r>
            <a:endParaRPr lang="ru-RU" b="1" dirty="0" smtClean="0"/>
          </a:p>
          <a:p>
            <a:pPr lvl="0"/>
            <a:r>
              <a:rPr lang="ru-RU" dirty="0" smtClean="0"/>
              <a:t>Резонансы Солнечной системы </a:t>
            </a:r>
            <a:r>
              <a:rPr lang="ru-RU" u="sng" dirty="0" smtClean="0">
                <a:hlinkClick r:id="rId3"/>
              </a:rPr>
              <a:t>https://astronomy.ru/forum/index.php/topic,18880.0.html</a:t>
            </a:r>
            <a:endParaRPr lang="ru-RU" dirty="0" smtClean="0"/>
          </a:p>
          <a:p>
            <a:pPr lvl="0"/>
            <a:r>
              <a:rPr lang="ru-RU" dirty="0" smtClean="0"/>
              <a:t>Орбитальный резонанс </a:t>
            </a:r>
            <a:r>
              <a:rPr lang="ru-RU" u="sng" dirty="0" smtClean="0">
                <a:hlinkClick r:id="rId4"/>
              </a:rPr>
              <a:t>https://ru.wikipedia.org/wiki/%D0%9E%D1%80%D0%B1%D0%B8%D1%82%D0%B0%D0%BB%D1%8C%D0%BD%D1%8B%D0%B9_%D1%80%D0%B5%D0%B7%D0%BE%D0%BD%D0%B0%D0%BD%D1%81</a:t>
            </a:r>
            <a:endParaRPr lang="ru-RU" dirty="0" smtClean="0"/>
          </a:p>
          <a:p>
            <a:pPr lvl="0"/>
            <a:r>
              <a:rPr lang="ru-RU" dirty="0" smtClean="0"/>
              <a:t>Троянские астероиды Земли </a:t>
            </a:r>
            <a:r>
              <a:rPr lang="ru-RU" u="sng" dirty="0" smtClean="0">
                <a:hlinkClick r:id="rId5"/>
              </a:rPr>
              <a:t>https://ru.wikipedia.org/wiki/%D0%A2%D1%80%D0%BE%D1%8F%D0%BD%D1%81%D0%BA%D0%B8%D0%B5_%D0%B0%D1%81%D1%82%D0%B5%D1%80%D0%BE%D0%B8%D0%B4%D1%8B_%D0%97%D0%B5%D0%BC%D0%BB%D0%B8</a:t>
            </a:r>
            <a:endParaRPr lang="ru-RU" dirty="0" smtClean="0"/>
          </a:p>
          <a:p>
            <a:pPr lvl="0"/>
            <a:r>
              <a:rPr lang="ru-RU" dirty="0" smtClean="0"/>
              <a:t>Троянские астероиды Марса </a:t>
            </a:r>
            <a:r>
              <a:rPr lang="ru-RU" u="sng" dirty="0" smtClean="0">
                <a:solidFill>
                  <a:srgbClr val="3333CC"/>
                </a:solidFill>
              </a:rPr>
              <a:t>https://ru.wikipedia.org/wiki/%D0%A2%D1%80%D0%BE%D1%8F%D0%BD%D1%81%D0%BA%D0%B8%D0%B5_%D0%B0%D1%81%D1%82%D0%B5%D1%80%D0%BE%D0%B8%D0%B4%D1%8B_%D0%9C%D0%B0%D1%80%D1%81%D0%B0</a:t>
            </a:r>
            <a:endParaRPr lang="ru-RU" dirty="0" smtClean="0">
              <a:solidFill>
                <a:srgbClr val="3333CC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09328"/>
            <a:ext cx="8229600" cy="604867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Троянские астероиды Урана </a:t>
            </a:r>
            <a:r>
              <a:rPr lang="ru-RU" u="sng" dirty="0" smtClean="0">
                <a:hlinkClick r:id="rId2"/>
              </a:rPr>
              <a:t>https://ru.wikipedia.org/wiki/%D0%A2%D1%80%D0%BE%D1%8F%D0%BD%D1%81%D0%BA%D0%B8%D0%B5_%D0%B0%D1%81%D1%82%D0%B5%D1%80%D0%BE%D0%B8%D0%B4%D1%8B_%D0%A3%D1%80%D0%B0%D0%BD%D0%B0</a:t>
            </a:r>
            <a:endParaRPr lang="ru-RU" dirty="0" smtClean="0"/>
          </a:p>
          <a:p>
            <a:pPr lvl="0"/>
            <a:r>
              <a:rPr lang="ru-RU" dirty="0" smtClean="0"/>
              <a:t>Троянские астероиды Нептуна  </a:t>
            </a:r>
            <a:r>
              <a:rPr lang="ru-RU" u="sng" dirty="0" smtClean="0">
                <a:hlinkClick r:id="rId3"/>
              </a:rPr>
              <a:t>https://ru.wikipedia.org/wiki/%D0%A2%D1%80%D0%BE%D1%8F%D0%BD%D1%81%D0%BA%D0%B8%D0%B5_%D0%B0%D1%81%D1%82%D0%B5%D1%80%D0%BE%D0%B8%D0%B4%D1%8B_%D0%9D%D0%B5%D0%BF%D1%82%D1%83%D0%BD%D0%B0</a:t>
            </a:r>
            <a:endParaRPr lang="ru-RU" dirty="0" smtClean="0"/>
          </a:p>
          <a:p>
            <a:pPr lvl="0"/>
            <a:r>
              <a:rPr lang="ru-RU" dirty="0" smtClean="0"/>
              <a:t>Кирилл </a:t>
            </a:r>
            <a:r>
              <a:rPr lang="ru-RU" dirty="0" err="1" smtClean="0"/>
              <a:t>Размыслович</a:t>
            </a:r>
            <a:r>
              <a:rPr lang="ru-RU" dirty="0" smtClean="0"/>
              <a:t> «</a:t>
            </a:r>
            <a:r>
              <a:rPr lang="ru-RU" dirty="0" err="1" smtClean="0"/>
              <a:t>Четырехпланетный</a:t>
            </a:r>
            <a:r>
              <a:rPr lang="ru-RU" dirty="0" smtClean="0"/>
              <a:t> резонанс" </a:t>
            </a:r>
            <a:r>
              <a:rPr lang="ru-RU" u="sng" dirty="0" smtClean="0">
                <a:hlinkClick r:id="rId4"/>
              </a:rPr>
              <a:t>https://kiri2ll.livejournal.com/450703.html</a:t>
            </a:r>
            <a:endParaRPr lang="ru-RU" dirty="0" smtClean="0"/>
          </a:p>
          <a:p>
            <a:pPr lvl="0"/>
            <a:r>
              <a:rPr lang="ru-RU" dirty="0" smtClean="0"/>
              <a:t>Впервые найден орбитальный резонанс трёх планет </a:t>
            </a:r>
            <a:r>
              <a:rPr lang="ru-RU" u="sng" dirty="0" smtClean="0">
                <a:hlinkClick r:id="rId5"/>
              </a:rPr>
              <a:t>http://novostey.com/science/news236365.html</a:t>
            </a:r>
            <a:endParaRPr lang="ru-RU" dirty="0" smtClean="0"/>
          </a:p>
          <a:p>
            <a:pPr lvl="0"/>
            <a:r>
              <a:rPr lang="ru-RU" u="sng" dirty="0" smtClean="0">
                <a:hlinkClick r:id="rId6"/>
              </a:rPr>
              <a:t>http://www.solarsystemscope.com</a:t>
            </a:r>
            <a:r>
              <a:rPr lang="ru-RU" b="1" i="1" dirty="0" smtClean="0"/>
              <a:t>  </a:t>
            </a:r>
            <a:r>
              <a:rPr lang="ru-RU" i="1" dirty="0" err="1" smtClean="0"/>
              <a:t>Solar</a:t>
            </a:r>
            <a:r>
              <a:rPr lang="ru-RU" i="1" dirty="0" smtClean="0"/>
              <a:t> </a:t>
            </a:r>
            <a:r>
              <a:rPr lang="ru-RU" i="1" dirty="0" err="1" smtClean="0"/>
              <a:t>System</a:t>
            </a:r>
            <a:r>
              <a:rPr lang="ru-RU" i="1" dirty="0" smtClean="0"/>
              <a:t> </a:t>
            </a:r>
            <a:r>
              <a:rPr lang="ru-RU" i="1" dirty="0" err="1" smtClean="0"/>
              <a:t>Scope</a:t>
            </a:r>
            <a:r>
              <a:rPr lang="ru-RU" dirty="0" smtClean="0"/>
              <a:t> — это интерактивный путеводитель по нашей Солнечной системе, и всему, что её окружает.</a:t>
            </a:r>
            <a:endParaRPr lang="ru-RU" b="1" dirty="0" smtClean="0"/>
          </a:p>
          <a:p>
            <a:pPr lvl="0"/>
            <a:r>
              <a:rPr lang="en-US" u="sng" dirty="0" smtClean="0">
                <a:hlinkClick r:id="rId7"/>
              </a:rPr>
              <a:t>https</a:t>
            </a:r>
            <a:r>
              <a:rPr lang="ru-RU" u="sng" dirty="0" smtClean="0">
                <a:hlinkClick r:id="rId7"/>
              </a:rPr>
              <a:t>://</a:t>
            </a:r>
            <a:r>
              <a:rPr lang="en-US" u="sng" dirty="0" err="1" smtClean="0">
                <a:hlinkClick r:id="rId7"/>
              </a:rPr>
              <a:t>visualmathstart</a:t>
            </a:r>
            <a:r>
              <a:rPr lang="ru-RU" u="sng" dirty="0" smtClean="0">
                <a:hlinkClick r:id="rId7"/>
              </a:rPr>
              <a:t>.</a:t>
            </a:r>
            <a:r>
              <a:rPr lang="en-US" u="sng" dirty="0" err="1" smtClean="0">
                <a:hlinkClick r:id="rId7"/>
              </a:rPr>
              <a:t>ru</a:t>
            </a:r>
            <a:r>
              <a:rPr lang="ru-RU" u="sng" dirty="0" smtClean="0">
                <a:hlinkClick r:id="rId7"/>
              </a:rPr>
              <a:t>/</a:t>
            </a:r>
            <a:r>
              <a:rPr lang="ru-RU" dirty="0" smtClean="0"/>
              <a:t> Набор программ </a:t>
            </a:r>
            <a:r>
              <a:rPr lang="en-US" b="1" dirty="0" err="1" smtClean="0"/>
              <a:t>StartFlow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Резонанс в астрономии\Main.jpgd0e29a78-bef9-44fa-a716-cf888056be2d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26676"/>
          </a:xfrm>
          <a:prstGeom prst="rect">
            <a:avLst/>
          </a:prstGeom>
          <a:noFill/>
        </p:spPr>
      </p:pic>
      <p:pic>
        <p:nvPicPr>
          <p:cNvPr id="6" name="Picture 6" descr="https://thumbs.gfycat.com/TotalPlainBobolink-max-1m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3333750" cy="3333750"/>
          </a:xfrm>
          <a:prstGeom prst="rect">
            <a:avLst/>
          </a:prstGeom>
          <a:noFill/>
        </p:spPr>
      </p:pic>
      <p:pic>
        <p:nvPicPr>
          <p:cNvPr id="7" name="Picture 4" descr="https://i.stack.imgur.com/On3I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0"/>
            <a:ext cx="1263774" cy="4124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32048"/>
            <a:ext cx="8229600" cy="645333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 </a:t>
            </a:r>
            <a:r>
              <a:rPr lang="ru-RU" dirty="0" smtClean="0"/>
              <a:t> занятия - изучение проявления резонанса в нашей Солнечной системе   и за  пределами.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- изучение проявление двух видов резонанса в Солнечной системе;</a:t>
            </a:r>
          </a:p>
          <a:p>
            <a:r>
              <a:rPr lang="ru-RU" dirty="0" smtClean="0"/>
              <a:t>-изучение проявлений резонанса за пределами Солнечной системы;</a:t>
            </a:r>
          </a:p>
          <a:p>
            <a:r>
              <a:rPr lang="ru-RU" dirty="0" smtClean="0"/>
              <a:t>- визуализация наблюдаемого явления с помощью интерактивной модели Солнечной системы </a:t>
            </a:r>
            <a:r>
              <a:rPr lang="en-US" b="1" dirty="0" smtClean="0"/>
              <a:t>Solar System Scope</a:t>
            </a:r>
            <a:r>
              <a:rPr lang="ru-RU" dirty="0" smtClean="0"/>
              <a:t>;</a:t>
            </a:r>
            <a:r>
              <a:rPr lang="ru-RU" b="1" dirty="0" smtClean="0"/>
              <a:t>   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ru-RU" dirty="0" smtClean="0"/>
              <a:t>моделирование планетных систем и наблюдение резонанса  с помощью гравитационного симулятора </a:t>
            </a:r>
            <a:r>
              <a:rPr lang="en-US" b="1" dirty="0" err="1" smtClean="0"/>
              <a:t>StartFlow</a:t>
            </a:r>
            <a:r>
              <a:rPr lang="ru-RU" dirty="0" smtClean="0"/>
              <a:t>                                                          </a:t>
            </a:r>
          </a:p>
          <a:p>
            <a:r>
              <a:rPr lang="ru-RU" b="1" dirty="0" smtClean="0"/>
              <a:t>Объектом исследования </a:t>
            </a:r>
            <a:r>
              <a:rPr lang="ru-RU" dirty="0" smtClean="0"/>
              <a:t>являются</a:t>
            </a:r>
            <a:r>
              <a:rPr lang="ru-RU" b="1" dirty="0" smtClean="0"/>
              <a:t> </a:t>
            </a:r>
            <a:r>
              <a:rPr lang="ru-RU" dirty="0" smtClean="0"/>
              <a:t>тела солнечной системы: планеты, спутники, астероиды.</a:t>
            </a:r>
          </a:p>
          <a:p>
            <a:r>
              <a:rPr lang="ru-RU" b="1" dirty="0" smtClean="0"/>
              <a:t>Методы исследования: </a:t>
            </a:r>
            <a:r>
              <a:rPr lang="ru-RU" dirty="0" smtClean="0"/>
              <a:t>изучение и анализ научной литературы по проблеме в Интернет-ресурсах и печатных изданиях, интерактивные модели и программы.</a:t>
            </a:r>
          </a:p>
          <a:p>
            <a:r>
              <a:rPr lang="ru-RU" b="1" dirty="0" smtClean="0"/>
              <a:t>Актуальность выбранной темы:</a:t>
            </a:r>
            <a:endParaRPr lang="ru-RU" dirty="0" smtClean="0"/>
          </a:p>
          <a:p>
            <a:r>
              <a:rPr lang="ru-RU" dirty="0" smtClean="0"/>
              <a:t>Изучение космоса – это не дань моде, а необходимость. Существование Земли, проблема безопасности жизни на ней зависит от космических процессов.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Резонансы в астрономии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Спин – орбитальный резонанс</a:t>
            </a:r>
            <a:r>
              <a:rPr lang="ru-RU" dirty="0" smtClean="0"/>
              <a:t> - синхронизация орбитального движения небесного тела и его вращения вокруг своей оси. </a:t>
            </a:r>
          </a:p>
        </p:txBody>
      </p:sp>
      <p:sp>
        <p:nvSpPr>
          <p:cNvPr id="10242" name="AutoShape 2" descr="https://media.indiedb.com/images/members/1/370/369779/earth_and_mo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media.indiedb.com/images/members/1/370/369779/earth_and_mo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media.indiedb.com/images/members/1/370/369779/earth_and_mo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media.indiedb.com/images/members/1/370/369779/earth_and_mo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earth_and_moon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068960"/>
            <a:ext cx="6372200" cy="3584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pload.wikimedia.org/wikipedia/commons/8/83/Galilean_moon_Laplace_resonance_animation.gif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92896"/>
            <a:ext cx="5266705" cy="347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75656" y="6211470"/>
            <a:ext cx="6336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Обращение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галилеевых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спутников Юпитера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48464" cy="2276871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Орбитальный резонанс</a:t>
            </a:r>
            <a:r>
              <a:rPr lang="ru-RU" dirty="0" smtClean="0"/>
              <a:t> в небесной механике — ситуация, при которой периоды обращения двух (или более) небесных тел соотносятся как небольшие натуральные числа.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228184" cy="1143000"/>
          </a:xfrm>
        </p:spPr>
        <p:txBody>
          <a:bodyPr/>
          <a:lstStyle/>
          <a:p>
            <a:r>
              <a:rPr lang="ru-RU" b="1" dirty="0" smtClean="0"/>
              <a:t>Люки </a:t>
            </a:r>
            <a:r>
              <a:rPr lang="ru-RU" b="1" dirty="0" err="1" smtClean="0"/>
              <a:t>Кирквуда</a:t>
            </a:r>
            <a:endParaRPr lang="ru-RU" b="1" dirty="0"/>
          </a:p>
        </p:txBody>
      </p:sp>
      <p:pic>
        <p:nvPicPr>
          <p:cNvPr id="16386" name="Picture 2" descr="http://www.gothard.hu/astronomy/astroteaching/astrohistory/astronomers/1801-1900/images/img-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2475681" cy="3445122"/>
          </a:xfrm>
          <a:prstGeom prst="rect">
            <a:avLst/>
          </a:prstGeom>
          <a:noFill/>
        </p:spPr>
      </p:pic>
      <p:pic>
        <p:nvPicPr>
          <p:cNvPr id="5" name="Содержимое 4" descr="Рис. 1. Распределение астероидов по периоду обращения и люки Кирквуда («Квантик» №11, 2015)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61561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5536" y="5661248"/>
            <a:ext cx="800225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 астероидов по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периоду обращения 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Кирквуда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горизонтали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период обращения астероида 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годах.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Цифры сверху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показывают отношение периодов обращения Юпитера 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астероидов из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люка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Кирквуда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Греки и троянцы</a:t>
            </a:r>
            <a:endParaRPr lang="ru-RU" b="1" dirty="0"/>
          </a:p>
        </p:txBody>
      </p:sp>
      <p:pic>
        <p:nvPicPr>
          <p:cNvPr id="4" name="Рисунок 3" descr="Рис. 2. Взаимное расположение Солнца, Юпитера и астероидов-троянцев («Квантик» №11, 2015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1287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344141" y="6093296"/>
            <a:ext cx="46494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Взаимное расположение Солнца, Юпитера 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астероидов-троянцев.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Размеры всех тел изображены без соблюдения масштаба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288</Words>
  <Application>Microsoft Office PowerPoint</Application>
  <PresentationFormat>Экран (4:3)</PresentationFormat>
  <Paragraphs>66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Резонансы в астрономии</vt:lpstr>
      <vt:lpstr>Слайд 2</vt:lpstr>
      <vt:lpstr>Слайд 3</vt:lpstr>
      <vt:lpstr>Слайд 4</vt:lpstr>
      <vt:lpstr>Слайд 5</vt:lpstr>
      <vt:lpstr>Резонансы в астрономии </vt:lpstr>
      <vt:lpstr>Слайд 7</vt:lpstr>
      <vt:lpstr>Люки Кирквуда</vt:lpstr>
      <vt:lpstr>Греки и троянцы</vt:lpstr>
      <vt:lpstr>Точки Лагранжа</vt:lpstr>
      <vt:lpstr>Троянские астероиды Юпитера и Марса</vt:lpstr>
      <vt:lpstr>Орбитальный резонанс трёх планет </vt:lpstr>
      <vt:lpstr>Четырехпланетный резонанс </vt:lpstr>
      <vt:lpstr>Наблюдение примеров резонанса в Солнечной системе с помощью Solar System Scope </vt:lpstr>
      <vt:lpstr>Слайд 15</vt:lpstr>
      <vt:lpstr>Слайд 16</vt:lpstr>
      <vt:lpstr>Моделирование резонанса  Гравитационный стимулятор StartFlow</vt:lpstr>
      <vt:lpstr>Слайд 18</vt:lpstr>
      <vt:lpstr>Моделирование резонанса  Гравитационный стимулятор StartFlow</vt:lpstr>
      <vt:lpstr>Стабильная планетная система</vt:lpstr>
      <vt:lpstr>Нестабильная планетная система</vt:lpstr>
      <vt:lpstr>Захват (поглощение)</vt:lpstr>
      <vt:lpstr>Выброс планеты из системы</vt:lpstr>
      <vt:lpstr>Литература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24</cp:revision>
  <dcterms:created xsi:type="dcterms:W3CDTF">2018-10-10T17:20:23Z</dcterms:created>
  <dcterms:modified xsi:type="dcterms:W3CDTF">2019-02-17T12:33:42Z</dcterms:modified>
</cp:coreProperties>
</file>